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3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JGU-Logo_farbe_high.jpg" descr="JGU-Logo_farbe_hig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882" y="251883"/>
            <a:ext cx="3870195" cy="2084999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BITTE BEACHTEN SIE:…"/>
          <p:cNvSpPr txBox="1">
            <a:spLocks noGrp="1"/>
          </p:cNvSpPr>
          <p:nvPr>
            <p:ph type="ctrTitle"/>
          </p:nvPr>
        </p:nvSpPr>
        <p:spPr>
          <a:xfrm>
            <a:off x="1966803" y="1131913"/>
            <a:ext cx="20373162" cy="594313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 defTabSz="188823">
              <a:lnSpc>
                <a:spcPct val="107916"/>
              </a:lnSpc>
              <a:spcBef>
                <a:spcPts val="300"/>
              </a:spcBef>
              <a:defRPr sz="462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sz="4200" b="1" u="sng" dirty="0">
                <a:latin typeface="Arial"/>
                <a:ea typeface="Arial"/>
                <a:cs typeface="Arial"/>
                <a:sym typeface="Arial"/>
              </a:rPr>
              <a:t>BITTE BEACHTEN SIE: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62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sz="4200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sz="2100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sz="1008" dirty="0">
                <a:latin typeface="Arial"/>
                <a:ea typeface="Arial"/>
                <a:cs typeface="Arial"/>
                <a:sym typeface="Arial"/>
              </a:rPr>
              <a:t>	    </a:t>
            </a:r>
            <a:r>
              <a:rPr sz="1008" dirty="0"/>
              <a:t>								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Die Johannes Gutenberg-Universität Mainz (JGU) </a:t>
            </a:r>
            <a:r>
              <a:rPr lang="de-DE" dirty="0"/>
              <a:t>zeichnet</a:t>
            </a:r>
            <a:r>
              <a:rPr dirty="0"/>
              <a:t> </a:t>
            </a:r>
            <a:r>
              <a:rPr dirty="0" err="1"/>
              <a:t>diese</a:t>
            </a:r>
            <a:r>
              <a:rPr dirty="0"/>
              <a:t> </a:t>
            </a:r>
            <a:r>
              <a:rPr dirty="0" err="1"/>
              <a:t>Veranstaltung</a:t>
            </a:r>
            <a:r>
              <a:rPr dirty="0"/>
              <a:t> in Ton- und/</a:t>
            </a:r>
            <a:r>
              <a:rPr dirty="0" err="1"/>
              <a:t>oder</a:t>
            </a:r>
            <a:r>
              <a:rPr dirty="0"/>
              <a:t> 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Videoaufnahmen</a:t>
            </a:r>
            <a:r>
              <a:rPr dirty="0"/>
              <a:t> </a:t>
            </a:r>
            <a:r>
              <a:rPr lang="de-DE" dirty="0"/>
              <a:t>auf</a:t>
            </a:r>
            <a:r>
              <a:rPr dirty="0"/>
              <a:t>.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 sz="672" dirty="0"/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3359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Die </a:t>
            </a:r>
            <a:r>
              <a:rPr dirty="0" err="1"/>
              <a:t>Aufzeichnungsgeräte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 </a:t>
            </a:r>
            <a:r>
              <a:rPr dirty="0" err="1"/>
              <a:t>ausschließlich</a:t>
            </a:r>
            <a:r>
              <a:rPr dirty="0"/>
              <a:t> auf die </a:t>
            </a:r>
            <a:r>
              <a:rPr dirty="0" err="1"/>
              <a:t>Dozierende</a:t>
            </a:r>
            <a:r>
              <a:rPr dirty="0"/>
              <a:t> / den </a:t>
            </a:r>
            <a:r>
              <a:rPr dirty="0" err="1"/>
              <a:t>Dozierenden</a:t>
            </a:r>
            <a:r>
              <a:rPr dirty="0"/>
              <a:t> </a:t>
            </a:r>
            <a:r>
              <a:rPr dirty="0" err="1"/>
              <a:t>ausgerichtet</a:t>
            </a:r>
            <a:r>
              <a:rPr dirty="0"/>
              <a:t>. Es </a:t>
            </a:r>
            <a:r>
              <a:rPr dirty="0" err="1"/>
              <a:t>kann</a:t>
            </a:r>
            <a:r>
              <a:rPr dirty="0"/>
              <a:t> </a:t>
            </a:r>
            <a:r>
              <a:rPr dirty="0" err="1"/>
              <a:t>aber</a:t>
            </a:r>
            <a:r>
              <a:rPr dirty="0"/>
              <a:t> 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3359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nicht</a:t>
            </a:r>
            <a:r>
              <a:rPr dirty="0"/>
              <a:t> </a:t>
            </a:r>
            <a:r>
              <a:rPr dirty="0" err="1"/>
              <a:t>ausgeschlossen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Teilnehmende</a:t>
            </a:r>
            <a:r>
              <a:rPr dirty="0"/>
              <a:t> </a:t>
            </a:r>
            <a:r>
              <a:rPr dirty="0" err="1"/>
              <a:t>über</a:t>
            </a:r>
            <a:r>
              <a:rPr dirty="0"/>
              <a:t> die </a:t>
            </a:r>
            <a:r>
              <a:rPr dirty="0" err="1"/>
              <a:t>Kamera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Mikrofone</a:t>
            </a:r>
            <a:r>
              <a:rPr dirty="0"/>
              <a:t> </a:t>
            </a:r>
            <a:r>
              <a:rPr dirty="0" err="1"/>
              <a:t>erfasst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 Die 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3359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Aufzeichnung</a:t>
            </a:r>
            <a:r>
              <a:rPr dirty="0"/>
              <a:t> </a:t>
            </a:r>
            <a:r>
              <a:rPr dirty="0" err="1"/>
              <a:t>wird</a:t>
            </a:r>
            <a:r>
              <a:rPr dirty="0"/>
              <a:t> </a:t>
            </a:r>
            <a:r>
              <a:rPr dirty="0" err="1"/>
              <a:t>über</a:t>
            </a:r>
            <a:r>
              <a:rPr dirty="0"/>
              <a:t> die </a:t>
            </a:r>
            <a:r>
              <a:rPr dirty="0" err="1"/>
              <a:t>Videoplattform</a:t>
            </a:r>
            <a:r>
              <a:rPr dirty="0"/>
              <a:t> video.uni-mainz.de der JGU </a:t>
            </a:r>
            <a:r>
              <a:rPr dirty="0" err="1"/>
              <a:t>als</a:t>
            </a:r>
            <a:r>
              <a:rPr dirty="0"/>
              <a:t> </a:t>
            </a:r>
            <a:r>
              <a:rPr dirty="0">
                <a:solidFill>
                  <a:srgbClr val="FF0000"/>
                </a:solidFill>
              </a:rPr>
              <a:t>Stream </a:t>
            </a:r>
            <a:r>
              <a:rPr dirty="0" err="1">
                <a:solidFill>
                  <a:srgbClr val="FF0000"/>
                </a:solidFill>
              </a:rPr>
              <a:t>oder</a:t>
            </a:r>
            <a:r>
              <a:rPr dirty="0">
                <a:solidFill>
                  <a:srgbClr val="FF0000"/>
                </a:solidFill>
              </a:rPr>
              <a:t> Download </a:t>
            </a:r>
            <a:r>
              <a:rPr dirty="0"/>
              <a:t>[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Hinweis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: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Unzutreffendes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streichen</a:t>
            </a:r>
            <a:r>
              <a:rPr dirty="0"/>
              <a:t>] </a:t>
            </a:r>
            <a:r>
              <a:rPr dirty="0" err="1"/>
              <a:t>veröffentlicht</a:t>
            </a:r>
            <a:r>
              <a:rPr dirty="0"/>
              <a:t> und </a:t>
            </a:r>
            <a:r>
              <a:rPr dirty="0" err="1"/>
              <a:t>ist</a:t>
            </a:r>
            <a:r>
              <a:rPr dirty="0"/>
              <a:t> von </a:t>
            </a:r>
            <a:r>
              <a:rPr dirty="0">
                <a:solidFill>
                  <a:srgbClr val="FF0000"/>
                </a:solidFill>
              </a:rPr>
              <a:t>XX bis XX </a:t>
            </a:r>
            <a:r>
              <a:rPr dirty="0" err="1">
                <a:solidFill>
                  <a:srgbClr val="FF0000"/>
                </a:solidFill>
              </a:rPr>
              <a:t>zugänglich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/>
              <a:t>[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Zeitraum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angeben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oder„unbestimmte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Zeit“</a:t>
            </a:r>
            <a:r>
              <a:rPr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]</a:t>
            </a:r>
          </a:p>
        </p:txBody>
      </p:sp>
      <p:graphicFrame>
        <p:nvGraphicFramePr>
          <p:cNvPr id="121" name="Tabelle"/>
          <p:cNvGraphicFramePr/>
          <p:nvPr>
            <p:extLst>
              <p:ext uri="{D42A27DB-BD31-4B8C-83A1-F6EECF244321}">
                <p14:modId xmlns:p14="http://schemas.microsoft.com/office/powerpoint/2010/main" val="2156345603"/>
              </p:ext>
            </p:extLst>
          </p:nvPr>
        </p:nvGraphicFramePr>
        <p:xfrm>
          <a:off x="2044035" y="7418729"/>
          <a:ext cx="20373161" cy="5728402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10185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7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458">
                <a:tc>
                  <a:txBody>
                    <a:bodyPr/>
                    <a:lstStyle/>
                    <a:p>
                      <a:pPr algn="l" defTabSz="449580">
                        <a:lnSpc>
                          <a:spcPct val="107916"/>
                        </a:lnSpc>
                        <a:spcBef>
                          <a:spcPts val="800"/>
                        </a:spcBef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Name und Kontaktdaten des Verantwortlichen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 dirty="0" err="1"/>
                        <a:t>Kontaktdaten</a:t>
                      </a:r>
                      <a:r>
                        <a:rPr b="1" dirty="0"/>
                        <a:t> de</a:t>
                      </a:r>
                      <a:r>
                        <a:rPr lang="de-DE" b="1" dirty="0"/>
                        <a:t>r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Datenschutzbeauftragten</a:t>
                      </a:r>
                      <a:endParaRPr b="1" dirty="0"/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8121">
                <a:tc>
                  <a:txBody>
                    <a:bodyPr/>
                    <a:lstStyle/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JGU Mainz, </a:t>
                      </a:r>
                      <a:r>
                        <a:rPr dirty="0" err="1"/>
                        <a:t>vertreten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durch</a:t>
                      </a:r>
                      <a:r>
                        <a:rPr dirty="0"/>
                        <a:t> den </a:t>
                      </a:r>
                      <a:r>
                        <a:rPr dirty="0" err="1"/>
                        <a:t>Präsidenten</a:t>
                      </a:r>
                      <a:r>
                        <a:rPr dirty="0"/>
                        <a:t> 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Univ.-Prof. Dr. Georg </a:t>
                      </a:r>
                      <a:r>
                        <a:rPr dirty="0" err="1"/>
                        <a:t>Krausch</a:t>
                      </a:r>
                      <a:r>
                        <a:rPr dirty="0"/>
                        <a:t> 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 err="1"/>
                        <a:t>Saarstr</a:t>
                      </a:r>
                      <a:r>
                        <a:rPr dirty="0"/>
                        <a:t>. 21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55122 Mainz 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praesident@uni-mainz.de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Nils </a:t>
                      </a:r>
                      <a:r>
                        <a:rPr lang="de-DE" sz="3000" b="0" i="0" u="none" strike="noStrike" cap="none" spc="0" baseline="0" dirty="0" err="1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Hammerle</a:t>
                      </a:r>
                      <a:b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Anna </a:t>
                      </a:r>
                      <a:r>
                        <a:rPr lang="de-DE" sz="3000" b="0" i="0" u="none" strike="noStrike" cap="none" spc="0" baseline="0" dirty="0" err="1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Pock</a:t>
                      </a:r>
                      <a: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 (in Vertretung)</a:t>
                      </a:r>
                      <a:b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Saarstr</a:t>
                      </a:r>
                      <a:r>
                        <a:rPr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21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55122 Mainz </a:t>
                      </a:r>
                      <a:br>
                        <a:rPr lang="de-D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de-D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recht@uni-mainz.de</a:t>
                      </a:r>
                      <a:endParaRPr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458">
                <a:tc>
                  <a:txBody>
                    <a:bodyPr/>
                    <a:lstStyle/>
                    <a:p>
                      <a:pPr algn="l" defTabSz="449580"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Zweck und Rechtsgrundlage der Verarbeitung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Empfänger der Daten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291">
                <a:tc>
                  <a:txBody>
                    <a:bodyPr/>
                    <a:lstStyle/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Art. 6 Abs. 1 S. 1 lit. e), Abs. 3 DS-GVO </a:t>
                      </a:r>
                      <a:r>
                        <a:rPr dirty="0" err="1"/>
                        <a:t>i.V.m</a:t>
                      </a:r>
                      <a:r>
                        <a:rPr dirty="0"/>
                        <a:t>. § 2 Abs. 1 </a:t>
                      </a:r>
                      <a:r>
                        <a:t>Hochschulgesetz RLP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00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i="0" dirty="0"/>
                        <a:t>Die </a:t>
                      </a:r>
                      <a:r>
                        <a:rPr i="0" dirty="0" err="1"/>
                        <a:t>Aufnahme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ist</a:t>
                      </a:r>
                      <a:r>
                        <a:rPr i="0" dirty="0"/>
                        <a:t>: [</a:t>
                      </a:r>
                      <a:r>
                        <a:rPr i="0" dirty="0" err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Hinweis</a:t>
                      </a:r>
                      <a:r>
                        <a:rPr i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: </a:t>
                      </a:r>
                      <a:r>
                        <a:rPr i="0" dirty="0" err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Unzutreffendes</a:t>
                      </a:r>
                      <a:r>
                        <a:rPr i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 </a:t>
                      </a:r>
                      <a:r>
                        <a:rPr i="0" dirty="0" err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streichen</a:t>
                      </a:r>
                      <a:r>
                        <a:rPr i="0" dirty="0"/>
                        <a:t>]</a:t>
                      </a:r>
                    </a:p>
                    <a:p>
                      <a:pPr marL="457200" indent="-228600" algn="l" defTabSz="449580">
                        <a:buSzPct val="100000"/>
                        <a:buChar char="➢"/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 err="1"/>
                        <a:t>Veranstaltungsteilnehmern</a:t>
                      </a:r>
                      <a:endParaRPr dirty="0"/>
                    </a:p>
                    <a:p>
                      <a:pPr marL="457200" indent="-228600" algn="l" defTabSz="449580">
                        <a:buSzPct val="100000"/>
                        <a:buChar char="➢"/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Allen </a:t>
                      </a:r>
                      <a:r>
                        <a:rPr dirty="0" err="1"/>
                        <a:t>Mitgliedern</a:t>
                      </a:r>
                      <a:r>
                        <a:rPr dirty="0"/>
                        <a:t> der JGU</a:t>
                      </a:r>
                    </a:p>
                    <a:p>
                      <a:pPr marL="457200" indent="-228600" algn="l" defTabSz="449580">
                        <a:buSzPct val="100000"/>
                        <a:buChar char="➢"/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 err="1"/>
                        <a:t>Weltweit</a:t>
                      </a:r>
                      <a:r>
                        <a:rPr dirty="0"/>
                        <a:t> und </a:t>
                      </a:r>
                      <a:r>
                        <a:rPr dirty="0" err="1"/>
                        <a:t>frei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zugänglich</a:t>
                      </a:r>
                      <a:r>
                        <a:rPr dirty="0"/>
                        <a:t> 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Benutzerdefiniert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 Neue</vt:lpstr>
      <vt:lpstr>Helvetica Neue Light</vt:lpstr>
      <vt:lpstr>Helvetica Neue Medium</vt:lpstr>
      <vt:lpstr>White</vt:lpstr>
      <vt:lpstr>BITTE BEACHTEN SIE:                 Die Johannes Gutenberg-Universität Mainz (JGU) zeichnet diese Veranstaltung in Ton- und/oder  Videoaufnahmen auf.  Die Aufzeichnungsgeräte sind ausschließlich auf die Dozierende / den Dozierenden ausgerichtet. Es kann aber  nicht ausgeschlossen werden, dass Teilnehmende über die Kamera oder Mikrofone erfasst werden. Die  Aufzeichnung wird über die Videoplattform video.uni-mainz.de der JGU als Stream oder Download [Hinweis: Unzutreffendes streichen] veröffentlicht und ist von XX bis XX zugänglich [Zeitraum angeben oder„unbestimmte Zeit“]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BITTE BEACHTEN SIE:                 Die Johannes Gutenberg-Universität Mainz (JGU) zeichnet diese Veranstaltung in Ton- und/oder  Videoaufnahmen auf.  Die Aufzeichnungsgeräte sind ausschließlich auf die Dozierende / den Dozierenden ausgerichtet. Es kann aber  nicht ausgeschlossen werden, dass Teilnehmende über die Kamera oder Mikrofone erfasst werden. Die  Aufzeichnung wird über die Videoplattform video.uni-mainz.de der JGU als Stream oder Download [Hinweis: Unzutreffendes streichen] veröffentlicht und ist von XX bis XX zugänglich [Zeitraum angeben oder„unbestimmte Zeit“]</dc:title>
  <dc:creator>Lejsek, Vera</dc:creator>
  <cp:lastModifiedBy>Lejsek, Vera</cp:lastModifiedBy>
  <cp:revision>1</cp:revision>
  <dcterms:modified xsi:type="dcterms:W3CDTF">2023-07-10T09:37:47Z</dcterms:modified>
</cp:coreProperties>
</file>